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0" r:id="rId3"/>
    <p:sldId id="263" r:id="rId4"/>
    <p:sldId id="264" r:id="rId5"/>
    <p:sldId id="267" r:id="rId6"/>
    <p:sldId id="266" r:id="rId7"/>
    <p:sldId id="269" r:id="rId8"/>
  </p:sldIdLst>
  <p:sldSz cx="9001125" cy="9001125"/>
  <p:notesSz cx="6858000" cy="9144000"/>
  <p:defaultTextStyle>
    <a:defPPr>
      <a:defRPr lang="tr-TR"/>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436" y="-84"/>
      </p:cViewPr>
      <p:guideLst>
        <p:guide orient="horz" pos="2835"/>
        <p:guide pos="283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D531F-5E69-4253-93C1-BA3F4DF00307}" type="datetimeFigureOut">
              <a:rPr lang="tr-TR" smtClean="0"/>
              <a:pPr/>
              <a:t>18.5.2022</a:t>
            </a:fld>
            <a:endParaRPr lang="tr-TR"/>
          </a:p>
        </p:txBody>
      </p:sp>
      <p:sp>
        <p:nvSpPr>
          <p:cNvPr id="4" name="3 Slayt Görüntüsü Yer Tutucusu"/>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A267A-33B3-4D58-9535-28F6E8225CC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1038941" rtl="0" eaLnBrk="1" latinLnBrk="0" hangingPunct="1">
      <a:defRPr sz="1400" kern="1200">
        <a:solidFill>
          <a:schemeClr val="tx1"/>
        </a:solidFill>
        <a:latin typeface="+mn-lt"/>
        <a:ea typeface="+mn-ea"/>
        <a:cs typeface="+mn-cs"/>
      </a:defRPr>
    </a:lvl1pPr>
    <a:lvl2pPr marL="519471" algn="l" defTabSz="1038941" rtl="0" eaLnBrk="1" latinLnBrk="0" hangingPunct="1">
      <a:defRPr sz="1400" kern="1200">
        <a:solidFill>
          <a:schemeClr val="tx1"/>
        </a:solidFill>
        <a:latin typeface="+mn-lt"/>
        <a:ea typeface="+mn-ea"/>
        <a:cs typeface="+mn-cs"/>
      </a:defRPr>
    </a:lvl2pPr>
    <a:lvl3pPr marL="1038941" algn="l" defTabSz="1038941" rtl="0" eaLnBrk="1" latinLnBrk="0" hangingPunct="1">
      <a:defRPr sz="1400" kern="1200">
        <a:solidFill>
          <a:schemeClr val="tx1"/>
        </a:solidFill>
        <a:latin typeface="+mn-lt"/>
        <a:ea typeface="+mn-ea"/>
        <a:cs typeface="+mn-cs"/>
      </a:defRPr>
    </a:lvl3pPr>
    <a:lvl4pPr marL="1558412" algn="l" defTabSz="1038941" rtl="0" eaLnBrk="1" latinLnBrk="0" hangingPunct="1">
      <a:defRPr sz="1400" kern="1200">
        <a:solidFill>
          <a:schemeClr val="tx1"/>
        </a:solidFill>
        <a:latin typeface="+mn-lt"/>
        <a:ea typeface="+mn-ea"/>
        <a:cs typeface="+mn-cs"/>
      </a:defRPr>
    </a:lvl4pPr>
    <a:lvl5pPr marL="2077883" algn="l" defTabSz="1038941" rtl="0" eaLnBrk="1" latinLnBrk="0" hangingPunct="1">
      <a:defRPr sz="1400" kern="1200">
        <a:solidFill>
          <a:schemeClr val="tx1"/>
        </a:solidFill>
        <a:latin typeface="+mn-lt"/>
        <a:ea typeface="+mn-ea"/>
        <a:cs typeface="+mn-cs"/>
      </a:defRPr>
    </a:lvl5pPr>
    <a:lvl6pPr marL="2597353" algn="l" defTabSz="1038941" rtl="0" eaLnBrk="1" latinLnBrk="0" hangingPunct="1">
      <a:defRPr sz="1400" kern="1200">
        <a:solidFill>
          <a:schemeClr val="tx1"/>
        </a:solidFill>
        <a:latin typeface="+mn-lt"/>
        <a:ea typeface="+mn-ea"/>
        <a:cs typeface="+mn-cs"/>
      </a:defRPr>
    </a:lvl6pPr>
    <a:lvl7pPr marL="3116824" algn="l" defTabSz="1038941" rtl="0" eaLnBrk="1" latinLnBrk="0" hangingPunct="1">
      <a:defRPr sz="1400" kern="1200">
        <a:solidFill>
          <a:schemeClr val="tx1"/>
        </a:solidFill>
        <a:latin typeface="+mn-lt"/>
        <a:ea typeface="+mn-ea"/>
        <a:cs typeface="+mn-cs"/>
      </a:defRPr>
    </a:lvl7pPr>
    <a:lvl8pPr marL="3636294" algn="l" defTabSz="1038941" rtl="0" eaLnBrk="1" latinLnBrk="0" hangingPunct="1">
      <a:defRPr sz="1400" kern="1200">
        <a:solidFill>
          <a:schemeClr val="tx1"/>
        </a:solidFill>
        <a:latin typeface="+mn-lt"/>
        <a:ea typeface="+mn-ea"/>
        <a:cs typeface="+mn-cs"/>
      </a:defRPr>
    </a:lvl8pPr>
    <a:lvl9pPr marL="4155765" algn="l" defTabSz="103894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75085" y="2796184"/>
            <a:ext cx="7650956" cy="192940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50169" y="5100638"/>
            <a:ext cx="6300788" cy="2300287"/>
          </a:xfrm>
        </p:spPr>
        <p:txBody>
          <a:bodyPr/>
          <a:lstStyle>
            <a:lvl1pPr marL="0" indent="0" algn="ctr">
              <a:buNone/>
              <a:defRPr>
                <a:solidFill>
                  <a:schemeClr val="tx1">
                    <a:tint val="75000"/>
                  </a:schemeClr>
                </a:solidFill>
              </a:defRPr>
            </a:lvl1pPr>
            <a:lvl2pPr marL="519471" indent="0" algn="ctr">
              <a:buNone/>
              <a:defRPr>
                <a:solidFill>
                  <a:schemeClr val="tx1">
                    <a:tint val="75000"/>
                  </a:schemeClr>
                </a:solidFill>
              </a:defRPr>
            </a:lvl2pPr>
            <a:lvl3pPr marL="1038941" indent="0" algn="ctr">
              <a:buNone/>
              <a:defRPr>
                <a:solidFill>
                  <a:schemeClr val="tx1">
                    <a:tint val="75000"/>
                  </a:schemeClr>
                </a:solidFill>
              </a:defRPr>
            </a:lvl3pPr>
            <a:lvl4pPr marL="1558412" indent="0" algn="ctr">
              <a:buNone/>
              <a:defRPr>
                <a:solidFill>
                  <a:schemeClr val="tx1">
                    <a:tint val="75000"/>
                  </a:schemeClr>
                </a:solidFill>
              </a:defRPr>
            </a:lvl4pPr>
            <a:lvl5pPr marL="2077883" indent="0" algn="ctr">
              <a:buNone/>
              <a:defRPr>
                <a:solidFill>
                  <a:schemeClr val="tx1">
                    <a:tint val="75000"/>
                  </a:schemeClr>
                </a:solidFill>
              </a:defRPr>
            </a:lvl5pPr>
            <a:lvl6pPr marL="2597353" indent="0" algn="ctr">
              <a:buNone/>
              <a:defRPr>
                <a:solidFill>
                  <a:schemeClr val="tx1">
                    <a:tint val="75000"/>
                  </a:schemeClr>
                </a:solidFill>
              </a:defRPr>
            </a:lvl6pPr>
            <a:lvl7pPr marL="3116824" indent="0" algn="ctr">
              <a:buNone/>
              <a:defRPr>
                <a:solidFill>
                  <a:schemeClr val="tx1">
                    <a:tint val="75000"/>
                  </a:schemeClr>
                </a:solidFill>
              </a:defRPr>
            </a:lvl7pPr>
            <a:lvl8pPr marL="3636294" indent="0" algn="ctr">
              <a:buNone/>
              <a:defRPr>
                <a:solidFill>
                  <a:schemeClr val="tx1">
                    <a:tint val="75000"/>
                  </a:schemeClr>
                </a:solidFill>
              </a:defRPr>
            </a:lvl8pPr>
            <a:lvl9pPr marL="415576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25815" y="360464"/>
            <a:ext cx="2025254" cy="768012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0056" y="360464"/>
            <a:ext cx="5925741" cy="768012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11028" y="5784057"/>
            <a:ext cx="7650956" cy="1787724"/>
          </a:xfrm>
        </p:spPr>
        <p:txBody>
          <a:bodyPr anchor="t"/>
          <a:lstStyle>
            <a:lvl1pPr algn="l">
              <a:defRPr sz="45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11028" y="3815062"/>
            <a:ext cx="7650956" cy="1968996"/>
          </a:xfrm>
        </p:spPr>
        <p:txBody>
          <a:bodyPr anchor="b"/>
          <a:lstStyle>
            <a:lvl1pPr marL="0" indent="0">
              <a:buNone/>
              <a:defRPr sz="2300">
                <a:solidFill>
                  <a:schemeClr val="tx1">
                    <a:tint val="75000"/>
                  </a:schemeClr>
                </a:solidFill>
              </a:defRPr>
            </a:lvl1pPr>
            <a:lvl2pPr marL="519471" indent="0">
              <a:buNone/>
              <a:defRPr sz="2000">
                <a:solidFill>
                  <a:schemeClr val="tx1">
                    <a:tint val="75000"/>
                  </a:schemeClr>
                </a:solidFill>
              </a:defRPr>
            </a:lvl2pPr>
            <a:lvl3pPr marL="1038941" indent="0">
              <a:buNone/>
              <a:defRPr sz="1800">
                <a:solidFill>
                  <a:schemeClr val="tx1">
                    <a:tint val="75000"/>
                  </a:schemeClr>
                </a:solidFill>
              </a:defRPr>
            </a:lvl3pPr>
            <a:lvl4pPr marL="1558412" indent="0">
              <a:buNone/>
              <a:defRPr sz="1600">
                <a:solidFill>
                  <a:schemeClr val="tx1">
                    <a:tint val="75000"/>
                  </a:schemeClr>
                </a:solidFill>
              </a:defRPr>
            </a:lvl4pPr>
            <a:lvl5pPr marL="2077883" indent="0">
              <a:buNone/>
              <a:defRPr sz="1600">
                <a:solidFill>
                  <a:schemeClr val="tx1">
                    <a:tint val="75000"/>
                  </a:schemeClr>
                </a:solidFill>
              </a:defRPr>
            </a:lvl5pPr>
            <a:lvl6pPr marL="2597353" indent="0">
              <a:buNone/>
              <a:defRPr sz="1600">
                <a:solidFill>
                  <a:schemeClr val="tx1">
                    <a:tint val="75000"/>
                  </a:schemeClr>
                </a:solidFill>
              </a:defRPr>
            </a:lvl6pPr>
            <a:lvl7pPr marL="3116824" indent="0">
              <a:buNone/>
              <a:defRPr sz="1600">
                <a:solidFill>
                  <a:schemeClr val="tx1">
                    <a:tint val="75000"/>
                  </a:schemeClr>
                </a:solidFill>
              </a:defRPr>
            </a:lvl7pPr>
            <a:lvl8pPr marL="3636294" indent="0">
              <a:buNone/>
              <a:defRPr sz="1600">
                <a:solidFill>
                  <a:schemeClr val="tx1">
                    <a:tint val="75000"/>
                  </a:schemeClr>
                </a:solidFill>
              </a:defRPr>
            </a:lvl8pPr>
            <a:lvl9pPr marL="4155765"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0056" y="2100263"/>
            <a:ext cx="3975497" cy="594032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5572" y="2100263"/>
            <a:ext cx="3975497" cy="594032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0056" y="2014836"/>
            <a:ext cx="3977060" cy="839687"/>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450056" y="2854523"/>
            <a:ext cx="3977060" cy="518606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572447" y="2014836"/>
            <a:ext cx="3978622" cy="839687"/>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572447" y="2854523"/>
            <a:ext cx="3978622" cy="518606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0057" y="358379"/>
            <a:ext cx="2961308" cy="1525190"/>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3519191" y="358380"/>
            <a:ext cx="5031878" cy="7682210"/>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0057" y="1883569"/>
            <a:ext cx="2961308" cy="6157020"/>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64284" y="6300787"/>
            <a:ext cx="5400675" cy="743844"/>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1764284" y="804268"/>
            <a:ext cx="5400675" cy="5400675"/>
          </a:xfrm>
        </p:spPr>
        <p:txBody>
          <a:bodyPr/>
          <a:lstStyle>
            <a:lvl1pPr marL="0" indent="0">
              <a:buNone/>
              <a:defRPr sz="3600"/>
            </a:lvl1pPr>
            <a:lvl2pPr marL="519471" indent="0">
              <a:buNone/>
              <a:defRPr sz="3200"/>
            </a:lvl2pPr>
            <a:lvl3pPr marL="1038941" indent="0">
              <a:buNone/>
              <a:defRPr sz="2700"/>
            </a:lvl3pPr>
            <a:lvl4pPr marL="1558412" indent="0">
              <a:buNone/>
              <a:defRPr sz="2300"/>
            </a:lvl4pPr>
            <a:lvl5pPr marL="2077883" indent="0">
              <a:buNone/>
              <a:defRPr sz="2300"/>
            </a:lvl5pPr>
            <a:lvl6pPr marL="2597353" indent="0">
              <a:buNone/>
              <a:defRPr sz="2300"/>
            </a:lvl6pPr>
            <a:lvl7pPr marL="3116824" indent="0">
              <a:buNone/>
              <a:defRPr sz="2300"/>
            </a:lvl7pPr>
            <a:lvl8pPr marL="3636294" indent="0">
              <a:buNone/>
              <a:defRPr sz="2300"/>
            </a:lvl8pPr>
            <a:lvl9pPr marL="4155765" indent="0">
              <a:buNone/>
              <a:defRPr sz="2300"/>
            </a:lvl9pPr>
          </a:lstStyle>
          <a:p>
            <a:endParaRPr lang="tr-TR"/>
          </a:p>
        </p:txBody>
      </p:sp>
      <p:sp>
        <p:nvSpPr>
          <p:cNvPr id="4" name="3 Metin Yer Tutucusu"/>
          <p:cNvSpPr>
            <a:spLocks noGrp="1"/>
          </p:cNvSpPr>
          <p:nvPr>
            <p:ph type="body" sz="half" idx="2"/>
          </p:nvPr>
        </p:nvSpPr>
        <p:spPr>
          <a:xfrm>
            <a:off x="1764284" y="7044631"/>
            <a:ext cx="5400675" cy="1056381"/>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0057" y="360462"/>
            <a:ext cx="8101013" cy="1500188"/>
          </a:xfrm>
          <a:prstGeom prst="rect">
            <a:avLst/>
          </a:prstGeom>
        </p:spPr>
        <p:txBody>
          <a:bodyPr vert="horz" lIns="103894" tIns="51947" rIns="103894" bIns="51947"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0057" y="2100263"/>
            <a:ext cx="8101013" cy="5940326"/>
          </a:xfrm>
          <a:prstGeom prst="rect">
            <a:avLst/>
          </a:prstGeom>
        </p:spPr>
        <p:txBody>
          <a:bodyPr vert="horz" lIns="103894" tIns="51947" rIns="103894" bIns="51947"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0057" y="8342710"/>
            <a:ext cx="2100262" cy="479226"/>
          </a:xfrm>
          <a:prstGeom prst="rect">
            <a:avLst/>
          </a:prstGeom>
        </p:spPr>
        <p:txBody>
          <a:bodyPr vert="horz" lIns="103894" tIns="51947" rIns="103894" bIns="51947" rtlCol="0" anchor="ctr"/>
          <a:lstStyle>
            <a:lvl1pPr algn="l">
              <a:defRPr sz="1400">
                <a:solidFill>
                  <a:schemeClr val="tx1">
                    <a:tint val="75000"/>
                  </a:schemeClr>
                </a:solidFill>
              </a:defRPr>
            </a:lvl1pPr>
          </a:lstStyle>
          <a:p>
            <a:fld id="{D9F75050-0E15-4C5B-92B0-66D068882F1F}" type="datetimeFigureOut">
              <a:rPr lang="tr-TR" smtClean="0"/>
              <a:pPr/>
              <a:t>18.5.2022</a:t>
            </a:fld>
            <a:endParaRPr lang="tr-TR"/>
          </a:p>
        </p:txBody>
      </p:sp>
      <p:sp>
        <p:nvSpPr>
          <p:cNvPr id="5" name="4 Altbilgi Yer Tutucusu"/>
          <p:cNvSpPr>
            <a:spLocks noGrp="1"/>
          </p:cNvSpPr>
          <p:nvPr>
            <p:ph type="ftr" sz="quarter" idx="3"/>
          </p:nvPr>
        </p:nvSpPr>
        <p:spPr>
          <a:xfrm>
            <a:off x="3075385" y="8342710"/>
            <a:ext cx="2850357" cy="479226"/>
          </a:xfrm>
          <a:prstGeom prst="rect">
            <a:avLst/>
          </a:prstGeom>
        </p:spPr>
        <p:txBody>
          <a:bodyPr vert="horz" lIns="103894" tIns="51947" rIns="103894" bIns="51947" rtlCol="0" anchor="ctr"/>
          <a:lstStyle>
            <a:lvl1pPr algn="ctr">
              <a:defRPr sz="14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450807" y="8342710"/>
            <a:ext cx="2100262" cy="479226"/>
          </a:xfrm>
          <a:prstGeom prst="rect">
            <a:avLst/>
          </a:prstGeom>
        </p:spPr>
        <p:txBody>
          <a:bodyPr vert="horz" lIns="103894" tIns="51947" rIns="103894" bIns="51947" rtlCol="0" anchor="ctr"/>
          <a:lstStyle>
            <a:lvl1pPr algn="r">
              <a:defRPr sz="14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8941" rtl="0" eaLnBrk="1" latinLnBrk="0" hangingPunct="1">
        <a:spcBef>
          <a:spcPct val="0"/>
        </a:spcBef>
        <a:buNone/>
        <a:defRPr sz="5000" kern="1200">
          <a:solidFill>
            <a:schemeClr val="tx1"/>
          </a:solidFill>
          <a:latin typeface="+mj-lt"/>
          <a:ea typeface="+mj-ea"/>
          <a:cs typeface="+mj-cs"/>
        </a:defRPr>
      </a:lvl1pPr>
    </p:titleStyle>
    <p:bodyStyle>
      <a:lvl1pPr marL="389603" indent="-389603" algn="l" defTabSz="1038941"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4140" indent="-324669" algn="l" defTabSz="1038941"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98677" indent="-259735" algn="l" defTabSz="1038941"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18147"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37618"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5708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55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03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50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LOGO.jpg"/>
          <p:cNvPicPr>
            <a:picLocks noChangeAspect="1" noChangeArrowheads="1"/>
          </p:cNvPicPr>
          <p:nvPr/>
        </p:nvPicPr>
        <p:blipFill>
          <a:blip r:embed="rId2" cstate="print"/>
          <a:srcRect/>
          <a:stretch>
            <a:fillRect/>
          </a:stretch>
        </p:blipFill>
        <p:spPr bwMode="auto">
          <a:xfrm>
            <a:off x="1" y="-10413"/>
            <a:ext cx="9001125" cy="9011540"/>
          </a:xfrm>
          <a:prstGeom prst="rect">
            <a:avLst/>
          </a:prstGeom>
          <a:noFill/>
          <a:ln w="9525">
            <a:noFill/>
            <a:miter lim="800000"/>
            <a:headEnd/>
            <a:tailEnd/>
          </a:ln>
        </p:spPr>
      </p:pic>
      <p:sp>
        <p:nvSpPr>
          <p:cNvPr id="5" name="Rectangle 4"/>
          <p:cNvSpPr>
            <a:spLocks noChangeArrowheads="1"/>
          </p:cNvSpPr>
          <p:nvPr/>
        </p:nvSpPr>
        <p:spPr bwMode="auto">
          <a:xfrm>
            <a:off x="1195440" y="5618434"/>
            <a:ext cx="6821212" cy="152068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103894" tIns="51947" rIns="103894" bIns="51947" anchor="ctr">
            <a:spAutoFit/>
          </a:bodyPr>
          <a:lstStyle/>
          <a:p>
            <a:pPr algn="ctr">
              <a:defRPr/>
            </a:pPr>
            <a:r>
              <a:rPr lang="tr-TR" sz="3600" b="1" dirty="0">
                <a:solidFill>
                  <a:srgbClr val="FF0000"/>
                </a:solidFill>
                <a:effectLst>
                  <a:outerShdw blurRad="38100" dist="38100" dir="2700000" algn="tl">
                    <a:srgbClr val="000000">
                      <a:alpha val="43137"/>
                    </a:srgbClr>
                  </a:outerShdw>
                </a:effectLst>
                <a:latin typeface="Arial Black" pitchFamily="34" charset="0"/>
              </a:rPr>
              <a:t>İMAR KOMİSYONU </a:t>
            </a:r>
            <a:r>
              <a:rPr lang="tr-TR" sz="3600" b="1" dirty="0" smtClean="0">
                <a:solidFill>
                  <a:srgbClr val="FF0000"/>
                </a:solidFill>
                <a:effectLst>
                  <a:outerShdw blurRad="38100" dist="38100" dir="2700000" algn="tl">
                    <a:srgbClr val="000000">
                      <a:alpha val="43137"/>
                    </a:srgbClr>
                  </a:outerShdw>
                </a:effectLst>
                <a:latin typeface="Arial Black" pitchFamily="34" charset="0"/>
              </a:rPr>
              <a:t>RAPORU</a:t>
            </a:r>
          </a:p>
          <a:p>
            <a:pPr algn="ctr">
              <a:defRPr/>
            </a:pPr>
            <a:r>
              <a:rPr lang="tr-TR" b="1" dirty="0" smtClean="0">
                <a:solidFill>
                  <a:srgbClr val="FF0000"/>
                </a:solidFill>
                <a:effectLst>
                  <a:outerShdw blurRad="38100" dist="38100" dir="2700000" algn="tl">
                    <a:srgbClr val="000000">
                      <a:alpha val="43137"/>
                    </a:srgbClr>
                  </a:outerShdw>
                </a:effectLst>
                <a:latin typeface="Arial Black" pitchFamily="34" charset="0"/>
              </a:rPr>
              <a:t>(09.05.2022)</a:t>
            </a:r>
            <a:r>
              <a:rPr lang="tr-TR" dirty="0" smtClean="0">
                <a:solidFill>
                  <a:srgbClr val="FF0000"/>
                </a:solidFill>
                <a:effectLst>
                  <a:outerShdw blurRad="38100" dist="38100" dir="2700000" algn="tl">
                    <a:srgbClr val="000000">
                      <a:alpha val="43137"/>
                    </a:srgbClr>
                  </a:outerShdw>
                </a:effectLst>
                <a:latin typeface="Arial Black" pitchFamily="34" charset="0"/>
              </a:rPr>
              <a:t>  </a:t>
            </a:r>
            <a:endParaRPr lang="tr-TR"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0081" y="324098"/>
            <a:ext cx="8370989" cy="8496944"/>
          </a:xfrm>
        </p:spPr>
        <p:txBody>
          <a:bodyPr>
            <a:noAutofit/>
          </a:bodyPr>
          <a:lstStyle/>
          <a:p>
            <a:pPr>
              <a:lnSpc>
                <a:spcPct val="170000"/>
              </a:lnSpc>
              <a:buNone/>
            </a:pPr>
            <a:r>
              <a:rPr lang="tr-TR" sz="1400" b="1" dirty="0" smtClean="0"/>
              <a:t>İMAR KOMİSYONU RAPORU (09.05.2022</a:t>
            </a:r>
            <a:r>
              <a:rPr lang="tr-TR" sz="1400" b="1" dirty="0" smtClean="0"/>
              <a:t>)</a:t>
            </a:r>
            <a:endParaRPr lang="tr-TR" sz="1400" dirty="0" smtClean="0"/>
          </a:p>
          <a:p>
            <a:pPr>
              <a:lnSpc>
                <a:spcPct val="170000"/>
              </a:lnSpc>
              <a:buNone/>
            </a:pPr>
            <a:r>
              <a:rPr lang="tr-TR" sz="1400" dirty="0" smtClean="0">
                <a:latin typeface="Times New Roman" pitchFamily="18" charset="0"/>
                <a:cs typeface="Times New Roman" pitchFamily="18" charset="0"/>
              </a:rPr>
              <a:t>            Belediye Meclisimizin muhtelif oturumlarında gündeme alınarak komisyonumuza havale edilen imar planında değişiklik yapılması ile ilgili talepler komisyonumuza havale edilmiş olup, 3194 sayılı İmar Kanunu, ilgili yönetmelikler, yerinde yapılan incelemeler ışığında değerlendirilmiş ve aşağıdaki rapor tanzim edilmiştir. Belediye Meclisimizin onayına arz olunur</a:t>
            </a:r>
            <a:r>
              <a:rPr lang="tr-TR" sz="1400" dirty="0" smtClean="0">
                <a:latin typeface="Times New Roman" pitchFamily="18" charset="0"/>
                <a:cs typeface="Times New Roman" pitchFamily="18" charset="0"/>
              </a:rPr>
              <a:t>.</a:t>
            </a:r>
            <a:endParaRPr lang="tr-TR" sz="1400" dirty="0" smtClean="0">
              <a:latin typeface="Times New Roman" pitchFamily="18" charset="0"/>
              <a:cs typeface="Times New Roman" pitchFamily="18" charset="0"/>
            </a:endParaRPr>
          </a:p>
          <a:p>
            <a:pPr marL="742950" lvl="0" indent="-742950">
              <a:lnSpc>
                <a:spcPct val="170000"/>
              </a:lnSpc>
              <a:buFont typeface="+mj-lt"/>
              <a:buAutoNum type="arabicPeriod"/>
            </a:pPr>
            <a:r>
              <a:rPr lang="tr-TR" sz="1400" dirty="0" smtClean="0">
                <a:latin typeface="Times New Roman" pitchFamily="18" charset="0"/>
                <a:cs typeface="Times New Roman" pitchFamily="18" charset="0"/>
              </a:rPr>
              <a:t>İmar ve Şehircilik Müdürlüğünün 04.04.2022 tarih ve E:15885 sayılı yazısı ve ekleri incelendiğinde; İlimiz Merkez, </a:t>
            </a:r>
            <a:r>
              <a:rPr lang="tr-TR" sz="1400" dirty="0" err="1" smtClean="0">
                <a:latin typeface="Times New Roman" pitchFamily="18" charset="0"/>
                <a:cs typeface="Times New Roman" pitchFamily="18" charset="0"/>
              </a:rPr>
              <a:t>Zobran</a:t>
            </a:r>
            <a:r>
              <a:rPr lang="tr-TR" sz="1400" dirty="0" smtClean="0">
                <a:latin typeface="Times New Roman" pitchFamily="18" charset="0"/>
                <a:cs typeface="Times New Roman" pitchFamily="18" charset="0"/>
              </a:rPr>
              <a:t> 113 ada 46 parseldeki 10 m olan yapı yaklaşma mesafelerinden kuzeydoğu cephesindeki mesafenin 3 m olarak düzenlenmesinin talep edildiği görülmüştür. Yürürlükteki plana göre tüm cephelerden 10 m çekme mesafesi planlanmış olan parselde, yapılması düşünülen ilave tesisin mevcut tesisle aynı doğrultuda inşa edilmesi zorunluluğu bulunduğu, tesisin blok boyunun 180 m olacağı, parsel arka hududunun düz bir hattı takip etmemesi sebebiyle bina oturumunda sıkıntı yaşandığı ayrıca, giriş (Batı) yönünde yükleme boşaltma ve manevra alanı bırakma zorunluluğunun bulunması sebebiyle de arka cephedeki çekme mesafesinin 3m ye düşürülmesinin talep edildiği görülmüş olup, teklif edilen planın, parselin kullanım amacı ile yapı inşaat alanı katsayısında değişikliğe sebep olmadığı, muhtelif Belediye Meclis kararıyla şehrimizin ekonomik yaşamında önemli yeri olan haddehane tesislerinin büyük kapalı alanlar gerektirmesinin bir sonucu olarak, sanayi alanlarında çekme mesafesi değişikliği hakkında  kararlar alındığı da göz önüne alındığında, plan değişikliği teklifi komisyonumuzca uygun değerlendirilmiştir.  </a:t>
            </a:r>
            <a:endParaRPr lang="tr-TR" sz="1400" dirty="0" smtClean="0">
              <a:latin typeface="Times New Roman" pitchFamily="18" charset="0"/>
              <a:cs typeface="Times New Roman" pitchFamily="18" charset="0"/>
            </a:endParaRPr>
          </a:p>
          <a:p>
            <a:pPr marL="742950" lvl="0" indent="-742950">
              <a:lnSpc>
                <a:spcPct val="170000"/>
              </a:lnSpc>
              <a:buFont typeface="+mj-lt"/>
              <a:buAutoNum type="arabicPeriod"/>
            </a:pPr>
            <a:r>
              <a:rPr lang="tr-TR" sz="1400" dirty="0" smtClean="0">
                <a:latin typeface="Times New Roman" pitchFamily="18" charset="0"/>
                <a:cs typeface="Times New Roman" pitchFamily="18" charset="0"/>
              </a:rPr>
              <a:t>Komisyonumuz gündeminde bulunan araştırma ve incelemeleri devam eden diğer taleplerin tekrar komisyonumuza havalesi arz olunur. (28.04.2022)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PLANLAMA\İMAR SERVİSİ\7   MECLİS\TADİLAT_ÇİZİMLERİ\emas\5000.jpg"/>
          <p:cNvPicPr>
            <a:picLocks noChangeAspect="1" noChangeArrowheads="1"/>
          </p:cNvPicPr>
          <p:nvPr/>
        </p:nvPicPr>
        <p:blipFill>
          <a:blip r:embed="rId2" cstate="print"/>
          <a:srcRect/>
          <a:stretch>
            <a:fillRect/>
          </a:stretch>
        </p:blipFill>
        <p:spPr bwMode="auto">
          <a:xfrm>
            <a:off x="-18147" y="0"/>
            <a:ext cx="9019272" cy="8983050"/>
          </a:xfrm>
          <a:prstGeom prst="rect">
            <a:avLst/>
          </a:prstGeom>
          <a:noFill/>
        </p:spPr>
      </p:pic>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1/5000</a:t>
            </a:r>
            <a:endParaRPr lang="tr-TR"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PLANLAMA\İMAR SERVİSİ\7   MECLİS\TADİLAT_ÇİZİMLERİ\emas\1000.jpg"/>
          <p:cNvPicPr>
            <a:picLocks noChangeAspect="1" noChangeArrowheads="1"/>
          </p:cNvPicPr>
          <p:nvPr/>
        </p:nvPicPr>
        <p:blipFill>
          <a:blip r:embed="rId2" cstate="print"/>
          <a:srcRect/>
          <a:stretch>
            <a:fillRect/>
          </a:stretch>
        </p:blipFill>
        <p:spPr bwMode="auto">
          <a:xfrm>
            <a:off x="-1" y="-1"/>
            <a:ext cx="9001126" cy="9001125"/>
          </a:xfrm>
          <a:prstGeom prst="rect">
            <a:avLst/>
          </a:prstGeom>
          <a:noFill/>
        </p:spPr>
      </p:pic>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PLANLAMA\İMAR SERVİSİ\7   MECLİS\TADİLAT_ÇİZİMLERİ\emas\ykn1000.jpg"/>
          <p:cNvPicPr>
            <a:picLocks noChangeAspect="1" noChangeArrowheads="1"/>
          </p:cNvPicPr>
          <p:nvPr/>
        </p:nvPicPr>
        <p:blipFill>
          <a:blip r:embed="rId2" cstate="print"/>
          <a:srcRect/>
          <a:stretch>
            <a:fillRect/>
          </a:stretch>
        </p:blipFill>
        <p:spPr bwMode="auto">
          <a:xfrm>
            <a:off x="0" y="857224"/>
            <a:ext cx="9001124" cy="8143901"/>
          </a:xfrm>
          <a:prstGeom prst="rect">
            <a:avLst/>
          </a:prstGeom>
          <a:noFill/>
        </p:spPr>
      </p:pic>
      <p:sp>
        <p:nvSpPr>
          <p:cNvPr id="6" name="Rectangle 4"/>
          <p:cNvSpPr>
            <a:spLocks noChangeArrowheads="1"/>
          </p:cNvSpPr>
          <p:nvPr/>
        </p:nvSpPr>
        <p:spPr bwMode="auto">
          <a:xfrm>
            <a:off x="0" y="1"/>
            <a:ext cx="2444960" cy="874350"/>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PLANLAMA\İMAR SERVİSİ\7   MECLİS\TADİLAT_ÇİZİMLERİ\emas\PLANDEĞİŞİK1000.jpg"/>
          <p:cNvPicPr>
            <a:picLocks noChangeAspect="1" noChangeArrowheads="1"/>
          </p:cNvPicPr>
          <p:nvPr/>
        </p:nvPicPr>
        <p:blipFill>
          <a:blip r:embed="rId2" cstate="print"/>
          <a:srcRect/>
          <a:stretch>
            <a:fillRect/>
          </a:stretch>
        </p:blipFill>
        <p:spPr bwMode="auto">
          <a:xfrm>
            <a:off x="0" y="857224"/>
            <a:ext cx="9001125" cy="8143901"/>
          </a:xfrm>
          <a:prstGeom prst="rect">
            <a:avLst/>
          </a:prstGeom>
          <a:noFill/>
        </p:spPr>
      </p:pic>
      <p:sp>
        <p:nvSpPr>
          <p:cNvPr id="6" name="Rectangle 4"/>
          <p:cNvSpPr>
            <a:spLocks noChangeArrowheads="1"/>
          </p:cNvSpPr>
          <p:nvPr/>
        </p:nvSpPr>
        <p:spPr bwMode="auto">
          <a:xfrm>
            <a:off x="0" y="0"/>
            <a:ext cx="2500298" cy="874350"/>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1/1000</a:t>
            </a:r>
            <a:endParaRPr lang="tr-TR"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PLANLAMA\İMAR SERVİSİ\7   MECLİS\TADİLAT_ÇİZİMLERİ\emas\LJNT.jpg"/>
          <p:cNvPicPr>
            <a:picLocks noChangeAspect="1" noChangeArrowheads="1"/>
          </p:cNvPicPr>
          <p:nvPr/>
        </p:nvPicPr>
        <p:blipFill>
          <a:blip r:embed="rId2" cstate="print"/>
          <a:srcRect/>
          <a:stretch>
            <a:fillRect/>
          </a:stretch>
        </p:blipFill>
        <p:spPr bwMode="auto">
          <a:xfrm>
            <a:off x="0" y="814013"/>
            <a:ext cx="9001125" cy="8187112"/>
          </a:xfrm>
          <a:prstGeom prst="rect">
            <a:avLst/>
          </a:prstGeom>
          <a:noFill/>
        </p:spPr>
      </p:pic>
      <p:sp>
        <p:nvSpPr>
          <p:cNvPr id="6" name="Rectangle 4"/>
          <p:cNvSpPr>
            <a:spLocks noChangeArrowheads="1"/>
          </p:cNvSpPr>
          <p:nvPr/>
        </p:nvSpPr>
        <p:spPr bwMode="auto">
          <a:xfrm>
            <a:off x="0" y="1"/>
            <a:ext cx="3071802" cy="874350"/>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LEJANTI</a:t>
            </a:r>
            <a:endParaRPr lang="tr-TR"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263</Words>
  <Application>Microsoft Office PowerPoint</Application>
  <PresentationFormat>Özel</PresentationFormat>
  <Paragraphs>16</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Ofis Teması</vt:lpstr>
      <vt:lpstr>Slayt 1</vt:lpstr>
      <vt:lpstr>Slayt 2</vt:lpstr>
      <vt:lpstr>Slayt 3</vt:lpstr>
      <vt:lpstr>Slayt 4</vt:lpstr>
      <vt:lpstr>Slayt 5</vt:lpstr>
      <vt:lpstr>Slayt 6</vt:lpstr>
      <vt:lpstr>Slayt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Fujitsu</dc:creator>
  <cp:lastModifiedBy>TOSHIBA</cp:lastModifiedBy>
  <cp:revision>82</cp:revision>
  <dcterms:created xsi:type="dcterms:W3CDTF">2021-07-30T11:23:27Z</dcterms:created>
  <dcterms:modified xsi:type="dcterms:W3CDTF">2022-05-18T11:13:07Z</dcterms:modified>
</cp:coreProperties>
</file>