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8" r:id="rId3"/>
    <p:sldId id="263" r:id="rId4"/>
    <p:sldId id="265" r:id="rId5"/>
    <p:sldId id="266" r:id="rId6"/>
    <p:sldId id="267" r:id="rId7"/>
  </p:sldIdLst>
  <p:sldSz cx="9001125" cy="9001125"/>
  <p:notesSz cx="6858000" cy="9144000"/>
  <p:defaultText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p:cViewPr varScale="1">
        <p:scale>
          <a:sx n="84" d="100"/>
          <a:sy n="84" d="100"/>
        </p:scale>
        <p:origin x="2604" y="84"/>
      </p:cViewPr>
      <p:guideLst>
        <p:guide orient="horz" pos="2835"/>
        <p:guide pos="28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D531F-5E69-4253-93C1-BA3F4DF00307}" type="datetimeFigureOut">
              <a:rPr lang="tr-TR" smtClean="0"/>
              <a:pPr/>
              <a:t>20.03.2023</a:t>
            </a:fld>
            <a:endParaRPr lang="tr-TR"/>
          </a:p>
        </p:txBody>
      </p:sp>
      <p:sp>
        <p:nvSpPr>
          <p:cNvPr id="4" name="3 Slayt Görüntüsü Yer Tutucusu"/>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A267A-33B3-4D58-9535-28F6E8225CC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1038941" rtl="0" eaLnBrk="1" latinLnBrk="0" hangingPunct="1">
      <a:defRPr sz="1400" kern="1200">
        <a:solidFill>
          <a:schemeClr val="tx1"/>
        </a:solidFill>
        <a:latin typeface="+mn-lt"/>
        <a:ea typeface="+mn-ea"/>
        <a:cs typeface="+mn-cs"/>
      </a:defRPr>
    </a:lvl1pPr>
    <a:lvl2pPr marL="519471" algn="l" defTabSz="1038941" rtl="0" eaLnBrk="1" latinLnBrk="0" hangingPunct="1">
      <a:defRPr sz="1400" kern="1200">
        <a:solidFill>
          <a:schemeClr val="tx1"/>
        </a:solidFill>
        <a:latin typeface="+mn-lt"/>
        <a:ea typeface="+mn-ea"/>
        <a:cs typeface="+mn-cs"/>
      </a:defRPr>
    </a:lvl2pPr>
    <a:lvl3pPr marL="1038941" algn="l" defTabSz="1038941" rtl="0" eaLnBrk="1" latinLnBrk="0" hangingPunct="1">
      <a:defRPr sz="1400" kern="1200">
        <a:solidFill>
          <a:schemeClr val="tx1"/>
        </a:solidFill>
        <a:latin typeface="+mn-lt"/>
        <a:ea typeface="+mn-ea"/>
        <a:cs typeface="+mn-cs"/>
      </a:defRPr>
    </a:lvl3pPr>
    <a:lvl4pPr marL="1558412" algn="l" defTabSz="1038941" rtl="0" eaLnBrk="1" latinLnBrk="0" hangingPunct="1">
      <a:defRPr sz="1400" kern="1200">
        <a:solidFill>
          <a:schemeClr val="tx1"/>
        </a:solidFill>
        <a:latin typeface="+mn-lt"/>
        <a:ea typeface="+mn-ea"/>
        <a:cs typeface="+mn-cs"/>
      </a:defRPr>
    </a:lvl4pPr>
    <a:lvl5pPr marL="2077883" algn="l" defTabSz="1038941" rtl="0" eaLnBrk="1" latinLnBrk="0" hangingPunct="1">
      <a:defRPr sz="1400" kern="1200">
        <a:solidFill>
          <a:schemeClr val="tx1"/>
        </a:solidFill>
        <a:latin typeface="+mn-lt"/>
        <a:ea typeface="+mn-ea"/>
        <a:cs typeface="+mn-cs"/>
      </a:defRPr>
    </a:lvl5pPr>
    <a:lvl6pPr marL="2597353" algn="l" defTabSz="1038941" rtl="0" eaLnBrk="1" latinLnBrk="0" hangingPunct="1">
      <a:defRPr sz="1400" kern="1200">
        <a:solidFill>
          <a:schemeClr val="tx1"/>
        </a:solidFill>
        <a:latin typeface="+mn-lt"/>
        <a:ea typeface="+mn-ea"/>
        <a:cs typeface="+mn-cs"/>
      </a:defRPr>
    </a:lvl6pPr>
    <a:lvl7pPr marL="3116824" algn="l" defTabSz="1038941" rtl="0" eaLnBrk="1" latinLnBrk="0" hangingPunct="1">
      <a:defRPr sz="1400" kern="1200">
        <a:solidFill>
          <a:schemeClr val="tx1"/>
        </a:solidFill>
        <a:latin typeface="+mn-lt"/>
        <a:ea typeface="+mn-ea"/>
        <a:cs typeface="+mn-cs"/>
      </a:defRPr>
    </a:lvl7pPr>
    <a:lvl8pPr marL="3636294" algn="l" defTabSz="1038941" rtl="0" eaLnBrk="1" latinLnBrk="0" hangingPunct="1">
      <a:defRPr sz="1400" kern="1200">
        <a:solidFill>
          <a:schemeClr val="tx1"/>
        </a:solidFill>
        <a:latin typeface="+mn-lt"/>
        <a:ea typeface="+mn-ea"/>
        <a:cs typeface="+mn-cs"/>
      </a:defRPr>
    </a:lvl8pPr>
    <a:lvl9pPr marL="4155765" algn="l" defTabSz="103894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75085" y="2796184"/>
            <a:ext cx="7650956" cy="192940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50169" y="5100638"/>
            <a:ext cx="6300788" cy="2300287"/>
          </a:xfrm>
        </p:spPr>
        <p:txBody>
          <a:bodyPr/>
          <a:lstStyle>
            <a:lvl1pPr marL="0" indent="0" algn="ctr">
              <a:buNone/>
              <a:defRPr>
                <a:solidFill>
                  <a:schemeClr val="tx1">
                    <a:tint val="75000"/>
                  </a:schemeClr>
                </a:solidFill>
              </a:defRPr>
            </a:lvl1pPr>
            <a:lvl2pPr marL="519471" indent="0" algn="ctr">
              <a:buNone/>
              <a:defRPr>
                <a:solidFill>
                  <a:schemeClr val="tx1">
                    <a:tint val="75000"/>
                  </a:schemeClr>
                </a:solidFill>
              </a:defRPr>
            </a:lvl2pPr>
            <a:lvl3pPr marL="1038941" indent="0" algn="ctr">
              <a:buNone/>
              <a:defRPr>
                <a:solidFill>
                  <a:schemeClr val="tx1">
                    <a:tint val="75000"/>
                  </a:schemeClr>
                </a:solidFill>
              </a:defRPr>
            </a:lvl3pPr>
            <a:lvl4pPr marL="1558412" indent="0" algn="ctr">
              <a:buNone/>
              <a:defRPr>
                <a:solidFill>
                  <a:schemeClr val="tx1">
                    <a:tint val="75000"/>
                  </a:schemeClr>
                </a:solidFill>
              </a:defRPr>
            </a:lvl4pPr>
            <a:lvl5pPr marL="2077883" indent="0" algn="ctr">
              <a:buNone/>
              <a:defRPr>
                <a:solidFill>
                  <a:schemeClr val="tx1">
                    <a:tint val="75000"/>
                  </a:schemeClr>
                </a:solidFill>
              </a:defRPr>
            </a:lvl5pPr>
            <a:lvl6pPr marL="2597353" indent="0" algn="ctr">
              <a:buNone/>
              <a:defRPr>
                <a:solidFill>
                  <a:schemeClr val="tx1">
                    <a:tint val="75000"/>
                  </a:schemeClr>
                </a:solidFill>
              </a:defRPr>
            </a:lvl6pPr>
            <a:lvl7pPr marL="3116824" indent="0" algn="ctr">
              <a:buNone/>
              <a:defRPr>
                <a:solidFill>
                  <a:schemeClr val="tx1">
                    <a:tint val="75000"/>
                  </a:schemeClr>
                </a:solidFill>
              </a:defRPr>
            </a:lvl7pPr>
            <a:lvl8pPr marL="3636294" indent="0" algn="ctr">
              <a:buNone/>
              <a:defRPr>
                <a:solidFill>
                  <a:schemeClr val="tx1">
                    <a:tint val="75000"/>
                  </a:schemeClr>
                </a:solidFill>
              </a:defRPr>
            </a:lvl8pPr>
            <a:lvl9pPr marL="415576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25815" y="360464"/>
            <a:ext cx="2025254" cy="768012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0056" y="360464"/>
            <a:ext cx="5925741" cy="76801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11028" y="5784057"/>
            <a:ext cx="7650956" cy="1787724"/>
          </a:xfrm>
        </p:spPr>
        <p:txBody>
          <a:bodyPr anchor="t"/>
          <a:lstStyle>
            <a:lvl1pPr algn="l">
              <a:defRPr sz="45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11028" y="3815062"/>
            <a:ext cx="7650956" cy="1968996"/>
          </a:xfrm>
        </p:spPr>
        <p:txBody>
          <a:bodyPr anchor="b"/>
          <a:lstStyle>
            <a:lvl1pPr marL="0" indent="0">
              <a:buNone/>
              <a:defRPr sz="2300">
                <a:solidFill>
                  <a:schemeClr val="tx1">
                    <a:tint val="75000"/>
                  </a:schemeClr>
                </a:solidFill>
              </a:defRPr>
            </a:lvl1pPr>
            <a:lvl2pPr marL="519471" indent="0">
              <a:buNone/>
              <a:defRPr sz="2000">
                <a:solidFill>
                  <a:schemeClr val="tx1">
                    <a:tint val="75000"/>
                  </a:schemeClr>
                </a:solidFill>
              </a:defRPr>
            </a:lvl2pPr>
            <a:lvl3pPr marL="1038941" indent="0">
              <a:buNone/>
              <a:defRPr sz="1800">
                <a:solidFill>
                  <a:schemeClr val="tx1">
                    <a:tint val="75000"/>
                  </a:schemeClr>
                </a:solidFill>
              </a:defRPr>
            </a:lvl3pPr>
            <a:lvl4pPr marL="1558412" indent="0">
              <a:buNone/>
              <a:defRPr sz="1600">
                <a:solidFill>
                  <a:schemeClr val="tx1">
                    <a:tint val="75000"/>
                  </a:schemeClr>
                </a:solidFill>
              </a:defRPr>
            </a:lvl4pPr>
            <a:lvl5pPr marL="2077883" indent="0">
              <a:buNone/>
              <a:defRPr sz="1600">
                <a:solidFill>
                  <a:schemeClr val="tx1">
                    <a:tint val="75000"/>
                  </a:schemeClr>
                </a:solidFill>
              </a:defRPr>
            </a:lvl5pPr>
            <a:lvl6pPr marL="2597353" indent="0">
              <a:buNone/>
              <a:defRPr sz="1600">
                <a:solidFill>
                  <a:schemeClr val="tx1">
                    <a:tint val="75000"/>
                  </a:schemeClr>
                </a:solidFill>
              </a:defRPr>
            </a:lvl6pPr>
            <a:lvl7pPr marL="3116824" indent="0">
              <a:buNone/>
              <a:defRPr sz="1600">
                <a:solidFill>
                  <a:schemeClr val="tx1">
                    <a:tint val="75000"/>
                  </a:schemeClr>
                </a:solidFill>
              </a:defRPr>
            </a:lvl7pPr>
            <a:lvl8pPr marL="3636294" indent="0">
              <a:buNone/>
              <a:defRPr sz="1600">
                <a:solidFill>
                  <a:schemeClr val="tx1">
                    <a:tint val="75000"/>
                  </a:schemeClr>
                </a:solidFill>
              </a:defRPr>
            </a:lvl8pPr>
            <a:lvl9pPr marL="4155765"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0056"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5572"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0056" y="2014836"/>
            <a:ext cx="3977060"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450056" y="2854523"/>
            <a:ext cx="3977060"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572447" y="2014836"/>
            <a:ext cx="3978622"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572447" y="2854523"/>
            <a:ext cx="3978622"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0057" y="358379"/>
            <a:ext cx="2961308" cy="1525190"/>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3519191" y="358380"/>
            <a:ext cx="5031878" cy="768221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0057" y="1883569"/>
            <a:ext cx="2961308" cy="6157020"/>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64284" y="6300787"/>
            <a:ext cx="5400675" cy="743844"/>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1764284" y="804268"/>
            <a:ext cx="5400675" cy="5400675"/>
          </a:xfrm>
        </p:spPr>
        <p:txBody>
          <a:bodyPr/>
          <a:lstStyle>
            <a:lvl1pPr marL="0" indent="0">
              <a:buNone/>
              <a:defRPr sz="3600"/>
            </a:lvl1pPr>
            <a:lvl2pPr marL="519471" indent="0">
              <a:buNone/>
              <a:defRPr sz="3200"/>
            </a:lvl2pPr>
            <a:lvl3pPr marL="1038941" indent="0">
              <a:buNone/>
              <a:defRPr sz="2700"/>
            </a:lvl3pPr>
            <a:lvl4pPr marL="1558412" indent="0">
              <a:buNone/>
              <a:defRPr sz="2300"/>
            </a:lvl4pPr>
            <a:lvl5pPr marL="2077883" indent="0">
              <a:buNone/>
              <a:defRPr sz="2300"/>
            </a:lvl5pPr>
            <a:lvl6pPr marL="2597353" indent="0">
              <a:buNone/>
              <a:defRPr sz="2300"/>
            </a:lvl6pPr>
            <a:lvl7pPr marL="3116824" indent="0">
              <a:buNone/>
              <a:defRPr sz="2300"/>
            </a:lvl7pPr>
            <a:lvl8pPr marL="3636294" indent="0">
              <a:buNone/>
              <a:defRPr sz="2300"/>
            </a:lvl8pPr>
            <a:lvl9pPr marL="4155765" indent="0">
              <a:buNone/>
              <a:defRPr sz="2300"/>
            </a:lvl9pPr>
          </a:lstStyle>
          <a:p>
            <a:endParaRPr lang="tr-TR"/>
          </a:p>
        </p:txBody>
      </p:sp>
      <p:sp>
        <p:nvSpPr>
          <p:cNvPr id="4" name="3 Metin Yer Tutucusu"/>
          <p:cNvSpPr>
            <a:spLocks noGrp="1"/>
          </p:cNvSpPr>
          <p:nvPr>
            <p:ph type="body" sz="half" idx="2"/>
          </p:nvPr>
        </p:nvSpPr>
        <p:spPr>
          <a:xfrm>
            <a:off x="1764284" y="7044631"/>
            <a:ext cx="5400675" cy="1056381"/>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0057" y="360462"/>
            <a:ext cx="8101013" cy="1500188"/>
          </a:xfrm>
          <a:prstGeom prst="rect">
            <a:avLst/>
          </a:prstGeom>
        </p:spPr>
        <p:txBody>
          <a:bodyPr vert="horz" lIns="103894" tIns="51947" rIns="103894" bIns="51947"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0057" y="2100263"/>
            <a:ext cx="8101013" cy="5940326"/>
          </a:xfrm>
          <a:prstGeom prst="rect">
            <a:avLst/>
          </a:prstGeom>
        </p:spPr>
        <p:txBody>
          <a:bodyPr vert="horz" lIns="103894" tIns="51947" rIns="103894" bIns="51947"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0057" y="8342710"/>
            <a:ext cx="2100262" cy="479226"/>
          </a:xfrm>
          <a:prstGeom prst="rect">
            <a:avLst/>
          </a:prstGeom>
        </p:spPr>
        <p:txBody>
          <a:bodyPr vert="horz" lIns="103894" tIns="51947" rIns="103894" bIns="51947" rtlCol="0" anchor="ctr"/>
          <a:lstStyle>
            <a:lvl1pPr algn="l">
              <a:defRPr sz="1400">
                <a:solidFill>
                  <a:schemeClr val="tx1">
                    <a:tint val="75000"/>
                  </a:schemeClr>
                </a:solidFill>
              </a:defRPr>
            </a:lvl1pPr>
          </a:lstStyle>
          <a:p>
            <a:fld id="{D9F75050-0E15-4C5B-92B0-66D068882F1F}" type="datetimeFigureOut">
              <a:rPr lang="tr-TR" smtClean="0"/>
              <a:pPr/>
              <a:t>20.03.2023</a:t>
            </a:fld>
            <a:endParaRPr lang="tr-TR"/>
          </a:p>
        </p:txBody>
      </p:sp>
      <p:sp>
        <p:nvSpPr>
          <p:cNvPr id="5" name="4 Altbilgi Yer Tutucusu"/>
          <p:cNvSpPr>
            <a:spLocks noGrp="1"/>
          </p:cNvSpPr>
          <p:nvPr>
            <p:ph type="ftr" sz="quarter" idx="3"/>
          </p:nvPr>
        </p:nvSpPr>
        <p:spPr>
          <a:xfrm>
            <a:off x="3075385" y="8342710"/>
            <a:ext cx="2850357" cy="479226"/>
          </a:xfrm>
          <a:prstGeom prst="rect">
            <a:avLst/>
          </a:prstGeom>
        </p:spPr>
        <p:txBody>
          <a:bodyPr vert="horz" lIns="103894" tIns="51947" rIns="103894" bIns="51947"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450807" y="8342710"/>
            <a:ext cx="2100262" cy="479226"/>
          </a:xfrm>
          <a:prstGeom prst="rect">
            <a:avLst/>
          </a:prstGeom>
        </p:spPr>
        <p:txBody>
          <a:bodyPr vert="horz" lIns="103894" tIns="51947" rIns="103894" bIns="51947" rtlCol="0" anchor="ctr"/>
          <a:lstStyle>
            <a:lvl1pPr algn="r">
              <a:defRPr sz="14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8941" rtl="0" eaLnBrk="1" latinLnBrk="0" hangingPunct="1">
        <a:spcBef>
          <a:spcPct val="0"/>
        </a:spcBef>
        <a:buNone/>
        <a:defRPr sz="5000" kern="1200">
          <a:solidFill>
            <a:schemeClr val="tx1"/>
          </a:solidFill>
          <a:latin typeface="+mj-lt"/>
          <a:ea typeface="+mj-ea"/>
          <a:cs typeface="+mj-cs"/>
        </a:defRPr>
      </a:lvl1pPr>
    </p:titleStyle>
    <p:bodyStyle>
      <a:lvl1pPr marL="389603" indent="-389603" algn="l" defTabSz="1038941"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140" indent="-324669" algn="l" defTabSz="1038941"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677" indent="-259735" algn="l" defTabSz="103894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147"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618"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08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55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03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50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LOGO.jpg"/>
          <p:cNvPicPr>
            <a:picLocks noChangeAspect="1" noChangeArrowheads="1"/>
          </p:cNvPicPr>
          <p:nvPr/>
        </p:nvPicPr>
        <p:blipFill>
          <a:blip r:embed="rId2" cstate="print"/>
          <a:srcRect/>
          <a:stretch>
            <a:fillRect/>
          </a:stretch>
        </p:blipFill>
        <p:spPr bwMode="auto">
          <a:xfrm>
            <a:off x="1" y="-10413"/>
            <a:ext cx="9001125" cy="9011540"/>
          </a:xfrm>
          <a:prstGeom prst="rect">
            <a:avLst/>
          </a:prstGeom>
          <a:noFill/>
          <a:ln w="9525">
            <a:noFill/>
            <a:miter lim="800000"/>
            <a:headEnd/>
            <a:tailEnd/>
          </a:ln>
        </p:spPr>
      </p:pic>
      <p:sp>
        <p:nvSpPr>
          <p:cNvPr id="5" name="Rectangle 4"/>
          <p:cNvSpPr>
            <a:spLocks noChangeArrowheads="1"/>
          </p:cNvSpPr>
          <p:nvPr/>
        </p:nvSpPr>
        <p:spPr bwMode="auto">
          <a:xfrm>
            <a:off x="1195440" y="5618434"/>
            <a:ext cx="6821212" cy="152068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103894" tIns="51947" rIns="103894" bIns="51947" anchor="ctr">
            <a:spAutoFit/>
          </a:bodyPr>
          <a:lstStyle/>
          <a:p>
            <a:pPr algn="ctr">
              <a:defRPr/>
            </a:pPr>
            <a:r>
              <a:rPr lang="tr-TR" sz="3600" b="1" dirty="0">
                <a:solidFill>
                  <a:srgbClr val="FF0000"/>
                </a:solidFill>
                <a:effectLst>
                  <a:outerShdw blurRad="38100" dist="38100" dir="2700000" algn="tl">
                    <a:srgbClr val="000000">
                      <a:alpha val="43137"/>
                    </a:srgbClr>
                  </a:outerShdw>
                </a:effectLst>
                <a:latin typeface="Arial Black" pitchFamily="34" charset="0"/>
              </a:rPr>
              <a:t>İMAR KOMİSYONU </a:t>
            </a:r>
            <a:r>
              <a:rPr lang="tr-TR" sz="3600" b="1" dirty="0" smtClean="0">
                <a:solidFill>
                  <a:srgbClr val="FF0000"/>
                </a:solidFill>
                <a:effectLst>
                  <a:outerShdw blurRad="38100" dist="38100" dir="2700000" algn="tl">
                    <a:srgbClr val="000000">
                      <a:alpha val="43137"/>
                    </a:srgbClr>
                  </a:outerShdw>
                </a:effectLst>
                <a:latin typeface="Arial Black" pitchFamily="34" charset="0"/>
              </a:rPr>
              <a:t>RAPORU</a:t>
            </a:r>
          </a:p>
          <a:p>
            <a:pPr algn="ctr">
              <a:defRPr/>
            </a:pPr>
            <a:r>
              <a:rPr lang="tr-TR" b="1" dirty="0" smtClean="0">
                <a:solidFill>
                  <a:srgbClr val="FF0000"/>
                </a:solidFill>
                <a:effectLst>
                  <a:outerShdw blurRad="38100" dist="38100" dir="2700000" algn="tl">
                    <a:srgbClr val="000000">
                      <a:alpha val="43137"/>
                    </a:srgbClr>
                  </a:outerShdw>
                </a:effectLst>
                <a:latin typeface="Arial Black" pitchFamily="34" charset="0"/>
              </a:rPr>
              <a:t>(01.03.2023)</a:t>
            </a:r>
            <a:r>
              <a:rPr lang="tr-TR" dirty="0" smtClean="0">
                <a:solidFill>
                  <a:srgbClr val="FF0000"/>
                </a:solidFill>
                <a:effectLst>
                  <a:outerShdw blurRad="38100" dist="38100" dir="2700000" algn="tl">
                    <a:srgbClr val="000000">
                      <a:alpha val="43137"/>
                    </a:srgbClr>
                  </a:outerShdw>
                </a:effectLst>
                <a:latin typeface="Arial Black" pitchFamily="34" charset="0"/>
              </a:rPr>
              <a:t>  </a:t>
            </a:r>
            <a:endParaRPr lang="tr-TR"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75" y="180082"/>
            <a:ext cx="8640960" cy="8712968"/>
          </a:xfrm>
        </p:spPr>
        <p:txBody>
          <a:bodyPr>
            <a:normAutofit fontScale="47500" lnSpcReduction="20000"/>
          </a:bodyPr>
          <a:lstStyle/>
          <a:p>
            <a:pPr marL="0" indent="0">
              <a:buNone/>
            </a:pPr>
            <a:r>
              <a:rPr lang="tr-TR" sz="4300" b="1" dirty="0" smtClean="0"/>
              <a:t>	İMAR </a:t>
            </a:r>
            <a:r>
              <a:rPr lang="tr-TR" sz="4300" b="1" dirty="0"/>
              <a:t>KOMİSYONU RAPORU (01.03.2023)</a:t>
            </a:r>
            <a:endParaRPr lang="tr-TR" sz="4300" dirty="0"/>
          </a:p>
          <a:p>
            <a:pPr marL="0" indent="0">
              <a:buNone/>
            </a:pPr>
            <a:r>
              <a:rPr lang="tr-TR" sz="4300" b="1" dirty="0"/>
              <a:t> </a:t>
            </a:r>
            <a:endParaRPr lang="tr-TR" sz="4300" dirty="0"/>
          </a:p>
          <a:p>
            <a:r>
              <a:rPr lang="tr-TR" sz="4300" dirty="0"/>
              <a:t>            Belediye Meclisimizin muhtelif oturumlarında gündeme alınarak komisyonumuza havale edilen imar planında değişiklik yapılması ile ilgili talepler komisyonumuza havale edilmiş olup, 3194 sayılı İmar Kanunu, ilgili yönetmelikler, yerinde yapılan incelemeler ışığında değerlendirilmiş ve aşağıdaki rapor tanzim edilmiştir. Belediye Meclisimizin onayına arz olunur.</a:t>
            </a:r>
          </a:p>
          <a:p>
            <a:pPr marL="0" indent="0">
              <a:buNone/>
            </a:pPr>
            <a:r>
              <a:rPr lang="tr-TR" sz="4300" dirty="0"/>
              <a:t> </a:t>
            </a:r>
          </a:p>
          <a:p>
            <a:pPr lvl="0"/>
            <a:r>
              <a:rPr lang="tr-TR" sz="4300" dirty="0"/>
              <a:t>İmar ve Şehircilik Müdürlüğünün 07.12.2022 tarih ve E:37747 sayılı yazısı ve ekinde yer alan; İlimiz Merkez, </a:t>
            </a:r>
            <a:r>
              <a:rPr lang="tr-TR" sz="4300" dirty="0" err="1"/>
              <a:t>Zobran</a:t>
            </a:r>
            <a:r>
              <a:rPr lang="tr-TR" sz="4300" dirty="0"/>
              <a:t> köyü 114 ada 45 ve 55 parsellerle ilgili </a:t>
            </a:r>
            <a:r>
              <a:rPr lang="tr-TR" sz="4300" dirty="0" err="1"/>
              <a:t>S.S.Karabük</a:t>
            </a:r>
            <a:r>
              <a:rPr lang="tr-TR" sz="4300" dirty="0"/>
              <a:t> Küçük Sanayi Sitesi Yapı Kooperatifince sunulan plan teklifi dosyası incelendiğinde; talebe konu parsellerden 114 ada 55 parselin </a:t>
            </a:r>
            <a:r>
              <a:rPr lang="tr-TR" sz="4300" dirty="0" err="1"/>
              <a:t>Cumayanı</a:t>
            </a:r>
            <a:r>
              <a:rPr lang="tr-TR" sz="4300" dirty="0"/>
              <a:t> sanayi sitesi içindeki tüm yol ve yeşil alanları kapsayan 72 306 m² yüz ölçüme sahip bir parsel olduğu, 10 756 m² yüz ölçüme sahip 45 parselin ise Yençok:9,50 m ticaret alanında kaldığı, İmar planına esas jeolojik etütlerde 114 ada 55 parselin bir kısmının inceleme alanı dışında kaldığı, diğer alanların Uygun Alan, ÖA1 ve ÖA7 de kaldığı, İmar planına esas jeolojik Etüdü bulunmayan kısımlar için hazırlatılan jeolojik etüt raporunun İmar ve Planlamadan Sorumlu Şube Müdürlüğü tarafından onaylandığı görülmüştür. Yerinde yapılan incelemeler neticesinde; 114 ada 17 parsel üzerinde treyler imalatı sektöründe faaliyet göstermekte olan tesisin günümüz şartlarında yeterli gelmeyen tesisin büyütülmek istenmesi neticesinde, sanayi sitesi içinde boş alan bulunmayışı, mevcut tesise bitişik konumda ve yeterli büyüklükte imarlı arsa bulunmaması nedeniyle plan değişikliğine gidildiği, yapılacak yapının 1 katlı olacağı ancak, içerisinde vinç kurulması gerektiğinden yapı yüksekliğinin buna uygun olarak teklif edildiği görülmüştür. Hazırlanan plan teklifiyle, tamamı yol ve yeşil alan olan 55 parselden 5805 m² alanın yeşil alandan çıkartılarak E:0,80 </a:t>
            </a:r>
            <a:r>
              <a:rPr lang="tr-TR" sz="4300" dirty="0" err="1"/>
              <a:t>Yençok</a:t>
            </a:r>
            <a:r>
              <a:rPr lang="tr-TR" sz="4300" dirty="0"/>
              <a:t>: 12,50 m Küçük Sanayi Alanı ayrıldığı, tamamı ticaret alanı olan 45 parselden de yeterli miktarda alanın park alanı olarak ayrıldığı görülmüş olup, mer’i imar mevzuatına da uygun olarak hazırlandığı görülen teklif, komisyonumuzca uygun bulunmuştur. </a:t>
            </a:r>
          </a:p>
          <a:p>
            <a:pPr marL="0" indent="0">
              <a:buNone/>
            </a:pPr>
            <a:r>
              <a:rPr lang="tr-TR" dirty="0"/>
              <a:t> </a:t>
            </a:r>
          </a:p>
          <a:p>
            <a:pPr lvl="0"/>
            <a:r>
              <a:rPr lang="tr-TR" dirty="0"/>
              <a:t>Komisyonumuz gündeminde bulunan araştırma ve incelemeleri devam eden diğer taleplerin tekrar komisyonumuza havalesi arz olunur.(24.02.2023)</a:t>
            </a:r>
          </a:p>
          <a:p>
            <a:pPr marL="0" indent="0">
              <a:buNone/>
            </a:pPr>
            <a:endParaRPr lang="tr-TR" dirty="0"/>
          </a:p>
        </p:txBody>
      </p:sp>
    </p:spTree>
    <p:extLst>
      <p:ext uri="{BB962C8B-B14F-4D97-AF65-F5344CB8AC3E}">
        <p14:creationId xmlns:p14="http://schemas.microsoft.com/office/powerpoint/2010/main" val="18715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631"/>
            <a:ext cx="9001125" cy="8136494"/>
          </a:xfrm>
          <a:prstGeom prst="rect">
            <a:avLst/>
          </a:prstGeom>
        </p:spPr>
      </p:pic>
      <p:sp>
        <p:nvSpPr>
          <p:cNvPr id="6" name="Rectangle 4"/>
          <p:cNvSpPr>
            <a:spLocks noChangeArrowheads="1"/>
          </p:cNvSpPr>
          <p:nvPr/>
        </p:nvSpPr>
        <p:spPr bwMode="auto">
          <a:xfrm>
            <a:off x="-17676" y="1766"/>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1/5000</a:t>
            </a:r>
            <a:endParaRPr lang="tr-TR" sz="18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295"/>
            <a:ext cx="9001125" cy="8126830"/>
          </a:xfrm>
          <a:prstGeom prst="rect">
            <a:avLst/>
          </a:prstGeom>
        </p:spPr>
      </p:pic>
    </p:spTree>
    <p:extLst>
      <p:ext uri="{BB962C8B-B14F-4D97-AF65-F5344CB8AC3E}">
        <p14:creationId xmlns:p14="http://schemas.microsoft.com/office/powerpoint/2010/main" val="1817471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72573"/>
            <a:ext cx="9001125" cy="8128552"/>
          </a:xfrm>
          <a:prstGeom prst="rect">
            <a:avLst/>
          </a:prstGeom>
        </p:spPr>
      </p:pic>
    </p:spTree>
    <p:extLst>
      <p:ext uri="{BB962C8B-B14F-4D97-AF65-F5344CB8AC3E}">
        <p14:creationId xmlns:p14="http://schemas.microsoft.com/office/powerpoint/2010/main" val="276701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1/5000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2299"/>
            <a:ext cx="9001125" cy="8098826"/>
          </a:xfrm>
          <a:prstGeom prst="rect">
            <a:avLst/>
          </a:prstGeom>
        </p:spPr>
      </p:pic>
    </p:spTree>
    <p:extLst>
      <p:ext uri="{BB962C8B-B14F-4D97-AF65-F5344CB8AC3E}">
        <p14:creationId xmlns:p14="http://schemas.microsoft.com/office/powerpoint/2010/main" val="3869047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18</Words>
  <Application>Microsoft Office PowerPoint</Application>
  <PresentationFormat>Özel</PresentationFormat>
  <Paragraphs>17</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Arial Black</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Fujitsu</dc:creator>
  <cp:lastModifiedBy>Rukiye Çelen</cp:lastModifiedBy>
  <cp:revision>145</cp:revision>
  <dcterms:created xsi:type="dcterms:W3CDTF">2021-07-30T11:23:27Z</dcterms:created>
  <dcterms:modified xsi:type="dcterms:W3CDTF">2023-03-20T06:43:56Z</dcterms:modified>
</cp:coreProperties>
</file>